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3.jpg" ContentType="image/png"/>
  <Override PartName="/ppt/media/image4.jpg" ContentType="image/png"/>
  <Override PartName="/ppt/media/image5.jpg" ContentType="image/png"/>
  <Override PartName="/ppt/media/image6.jpg" ContentType="image/png"/>
  <Override PartName="/ppt/media/image7.jpg" ContentType="image/png"/>
  <Override PartName="/ppt/media/image8.jpg" ContentType="image/png"/>
  <Override PartName="/ppt/media/image9.jpg" ContentType="image/png"/>
  <Override PartName="/ppt/media/image10.jpg" ContentType="image/png"/>
  <Override PartName="/ppt/media/image12.jpg" ContentType="image/png"/>
  <Override PartName="/ppt/media/image14.jpg" ContentType="image/png"/>
  <Override PartName="/ppt/media/image17.jpg" ContentType="image/png"/>
  <Override PartName="/ppt/media/image19.jpg" ContentType="image/png"/>
  <Override PartName="/ppt/media/image20.jpg" ContentType="image/png"/>
  <Override PartName="/ppt/media/image22.jpg" ContentType="image/png"/>
  <Override PartName="/ppt/media/image2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9" r:id="rId4"/>
    <p:sldId id="258" r:id="rId5"/>
    <p:sldId id="260" r:id="rId6"/>
    <p:sldId id="266" r:id="rId7"/>
    <p:sldId id="261" r:id="rId8"/>
    <p:sldId id="263" r:id="rId9"/>
    <p:sldId id="265" r:id="rId10"/>
    <p:sldId id="267" r:id="rId11"/>
    <p:sldId id="269" r:id="rId12"/>
    <p:sldId id="268" r:id="rId13"/>
    <p:sldId id="270" r:id="rId14"/>
    <p:sldId id="271" r:id="rId15"/>
    <p:sldId id="275" r:id="rId16"/>
    <p:sldId id="274" r:id="rId17"/>
    <p:sldId id="273" r:id="rId18"/>
    <p:sldId id="272" r:id="rId19"/>
    <p:sldId id="276" r:id="rId20"/>
    <p:sldId id="277" r:id="rId2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164A"/>
    <a:srgbClr val="FA8F00"/>
    <a:srgbClr val="5DF0FF"/>
    <a:srgbClr val="FF4747"/>
    <a:srgbClr val="A2023F"/>
    <a:srgbClr val="C23E47"/>
    <a:srgbClr val="5EEC3C"/>
    <a:srgbClr val="5B4101"/>
    <a:srgbClr val="956B01"/>
    <a:srgbClr val="FE7A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874" y="-32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8EF0C2-253D-4D5A-A578-DBB4FB856EB3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35DAD4-4D67-43F8-A914-F76383939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80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8965" y="1502815"/>
            <a:ext cx="8246070" cy="1221639"/>
          </a:xfrm>
          <a:noFill/>
          <a:effectLst/>
        </p:spPr>
        <p:txBody>
          <a:bodyPr>
            <a:normAutofit/>
          </a:bodyPr>
          <a:lstStyle>
            <a:lvl1pPr algn="r">
              <a:defRPr sz="3600">
                <a:solidFill>
                  <a:srgbClr val="FF0000"/>
                </a:solidFill>
                <a:effectLst>
                  <a:outerShdw blurRad="76200" dist="38100" dir="3000000" algn="ctr" rotWithShape="0">
                    <a:schemeClr val="tx1">
                      <a:alpha val="41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5" y="2877159"/>
            <a:ext cx="8246070" cy="1068935"/>
          </a:xfrm>
          <a:noFill/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rgbClr val="00206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</a:p>
          <a:p>
            <a:r>
              <a:rPr lang="en-US" dirty="0"/>
              <a:t>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81175"/>
            <a:ext cx="8246070" cy="739290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197405"/>
            <a:ext cx="8246070" cy="3512211"/>
          </a:xfrm>
        </p:spPr>
        <p:txBody>
          <a:bodyPr/>
          <a:lstStyle>
            <a:lvl1pPr algn="l">
              <a:defRPr sz="2800">
                <a:solidFill>
                  <a:srgbClr val="002060"/>
                </a:solidFill>
              </a:defRPr>
            </a:lvl1pPr>
            <a:lvl2pPr algn="l">
              <a:defRPr>
                <a:solidFill>
                  <a:srgbClr val="002060"/>
                </a:solidFill>
              </a:defRPr>
            </a:lvl2pPr>
            <a:lvl3pPr algn="l">
              <a:defRPr>
                <a:solidFill>
                  <a:srgbClr val="002060"/>
                </a:solidFill>
              </a:defRPr>
            </a:lvl3pPr>
            <a:lvl4pPr algn="l">
              <a:defRPr>
                <a:solidFill>
                  <a:srgbClr val="002060"/>
                </a:solidFill>
              </a:defRPr>
            </a:lvl4pPr>
            <a:lvl5pPr algn="l"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8720" y="433880"/>
            <a:ext cx="6566315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8720" y="1198559"/>
            <a:ext cx="6566315" cy="3511061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4" y="281175"/>
            <a:ext cx="8246071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502815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1934335"/>
            <a:ext cx="4040188" cy="2137871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</a:defRPr>
            </a:lvl1pPr>
            <a:lvl2pPr algn="ctr">
              <a:defRPr sz="2000">
                <a:solidFill>
                  <a:srgbClr val="002060"/>
                </a:solidFill>
              </a:defRPr>
            </a:lvl2pPr>
            <a:lvl3pPr algn="ctr">
              <a:defRPr sz="1800">
                <a:solidFill>
                  <a:srgbClr val="002060"/>
                </a:solidFill>
              </a:defRPr>
            </a:lvl3pPr>
            <a:lvl4pPr algn="ctr">
              <a:defRPr sz="1600">
                <a:solidFill>
                  <a:srgbClr val="002060"/>
                </a:solidFill>
              </a:defRPr>
            </a:lvl4pPr>
            <a:lvl5pPr algn="ctr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502815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934335"/>
            <a:ext cx="4041775" cy="2137871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</a:defRPr>
            </a:lvl1pPr>
            <a:lvl2pPr algn="ctr">
              <a:defRPr sz="2000">
                <a:solidFill>
                  <a:srgbClr val="002060"/>
                </a:solidFill>
              </a:defRPr>
            </a:lvl2pPr>
            <a:lvl3pPr algn="ctr">
              <a:defRPr sz="1800">
                <a:solidFill>
                  <a:srgbClr val="002060"/>
                </a:solidFill>
              </a:defRPr>
            </a:lvl3pPr>
            <a:lvl4pPr algn="ctr">
              <a:defRPr sz="1600">
                <a:solidFill>
                  <a:srgbClr val="002060"/>
                </a:solidFill>
              </a:defRPr>
            </a:lvl4pPr>
            <a:lvl5pPr algn="ctr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1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1"/>
            <a:r>
              <a:rPr lang="he-IL" dirty="0"/>
              <a:t>חיזוי התקף לב ב -</a:t>
            </a:r>
            <a:r>
              <a:rPr lang="en-US" dirty="0"/>
              <a:t>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4526" y="3793390"/>
            <a:ext cx="3970330" cy="1068936"/>
          </a:xfrm>
        </p:spPr>
        <p:txBody>
          <a:bodyPr/>
          <a:lstStyle/>
          <a:p>
            <a:pPr rtl="1"/>
            <a:r>
              <a:rPr lang="he-IL" dirty="0"/>
              <a:t>קורס </a:t>
            </a:r>
            <a:r>
              <a:rPr lang="en-US" dirty="0"/>
              <a:t>DS18</a:t>
            </a:r>
            <a:r>
              <a:rPr lang="he-IL" dirty="0"/>
              <a:t> – למידת מכונה </a:t>
            </a:r>
          </a:p>
          <a:p>
            <a:pPr rtl="1"/>
            <a:r>
              <a:rPr lang="he-IL" dirty="0"/>
              <a:t>איגור </a:t>
            </a:r>
            <a:r>
              <a:rPr lang="he-IL" dirty="0" err="1"/>
              <a:t>סמנדוייב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FCA96AA4-54CA-D718-230E-AC6315552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31" y="1502815"/>
            <a:ext cx="8780169" cy="320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79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E4602F-581E-2477-6498-4D175CD62B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69" t="64985" r="26438" b="9178"/>
          <a:stretch/>
        </p:blipFill>
        <p:spPr>
          <a:xfrm>
            <a:off x="116285" y="1808225"/>
            <a:ext cx="8911429" cy="29013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78EBF7-943E-B4F4-4900-4231F326B568}"/>
              </a:ext>
            </a:extLst>
          </p:cNvPr>
          <p:cNvSpPr txBox="1"/>
          <p:nvPr/>
        </p:nvSpPr>
        <p:spPr>
          <a:xfrm>
            <a:off x="296260" y="739290"/>
            <a:ext cx="610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Simplify and Turn into </a:t>
            </a:r>
            <a:r>
              <a:rPr lang="en-US" sz="2800" dirty="0"/>
              <a:t>Numeric / Factors</a:t>
            </a:r>
            <a:endParaRPr lang="en-IL" sz="2800" dirty="0"/>
          </a:p>
        </p:txBody>
      </p:sp>
    </p:spTree>
    <p:extLst>
      <p:ext uri="{BB962C8B-B14F-4D97-AF65-F5344CB8AC3E}">
        <p14:creationId xmlns:p14="http://schemas.microsoft.com/office/powerpoint/2010/main" val="3236672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9EC28BA6-B9B4-D9A5-2C38-AE7256E761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1" r="17292"/>
          <a:stretch/>
        </p:blipFill>
        <p:spPr>
          <a:xfrm>
            <a:off x="2739540" y="1442428"/>
            <a:ext cx="4123036" cy="35795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74554A-125B-E313-0F26-0A51ED46B06A}"/>
              </a:ext>
            </a:extLst>
          </p:cNvPr>
          <p:cNvSpPr txBox="1"/>
          <p:nvPr/>
        </p:nvSpPr>
        <p:spPr>
          <a:xfrm>
            <a:off x="296260" y="281175"/>
            <a:ext cx="71597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Correlation plot, check for correlation between predictor variables</a:t>
            </a:r>
            <a:endParaRPr lang="en-IL" sz="2800" dirty="0"/>
          </a:p>
        </p:txBody>
      </p:sp>
    </p:spTree>
    <p:extLst>
      <p:ext uri="{BB962C8B-B14F-4D97-AF65-F5344CB8AC3E}">
        <p14:creationId xmlns:p14="http://schemas.microsoft.com/office/powerpoint/2010/main" val="911432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44CBA7-AEDF-EA18-DC09-C14B272DE45E}"/>
              </a:ext>
            </a:extLst>
          </p:cNvPr>
          <p:cNvSpPr txBox="1"/>
          <p:nvPr/>
        </p:nvSpPr>
        <p:spPr>
          <a:xfrm>
            <a:off x="296260" y="433880"/>
            <a:ext cx="2923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Logistic Regression</a:t>
            </a:r>
            <a:endParaRPr lang="en-IL" sz="2800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80118184-5C00-599C-AD60-C5D569782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360" y="45418"/>
            <a:ext cx="5576294" cy="50980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AFCA8B-481E-5B09-6C92-26AE6B51460B}"/>
              </a:ext>
            </a:extLst>
          </p:cNvPr>
          <p:cNvSpPr txBox="1"/>
          <p:nvPr/>
        </p:nvSpPr>
        <p:spPr>
          <a:xfrm>
            <a:off x="204365" y="1655520"/>
            <a:ext cx="3015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/>
              <a:t>התקבל ערך </a:t>
            </a:r>
            <a:r>
              <a:rPr lang="en-US" dirty="0"/>
              <a:t>AIC</a:t>
            </a:r>
            <a:r>
              <a:rPr lang="he-IL" dirty="0"/>
              <a:t> נמוך בזכות השמטה של ערכים במסבירים וקירובם להתפלגות נורמלית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791894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treemap chart&#10;&#10;Description automatically generated">
            <a:extLst>
              <a:ext uri="{FF2B5EF4-FFF2-40B4-BE49-F238E27FC236}">
                <a16:creationId xmlns:a16="http://schemas.microsoft.com/office/drawing/2014/main" id="{D779C153-F75F-3343-61A7-2418CAD8E2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494" y="891995"/>
            <a:ext cx="4739474" cy="34648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51B208-6BBE-9E5C-B614-2FCBB9544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88298" r="24950" b="4480"/>
          <a:stretch/>
        </p:blipFill>
        <p:spPr>
          <a:xfrm>
            <a:off x="39320" y="4499207"/>
            <a:ext cx="7946280" cy="6442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B85289-A2F7-C62C-293D-3C1515F8DA44}"/>
              </a:ext>
            </a:extLst>
          </p:cNvPr>
          <p:cNvSpPr txBox="1"/>
          <p:nvPr/>
        </p:nvSpPr>
        <p:spPr>
          <a:xfrm>
            <a:off x="6927449" y="353977"/>
            <a:ext cx="1675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2400" dirty="0"/>
              <a:t>עקומת </a:t>
            </a:r>
            <a:r>
              <a:rPr lang="en-US" sz="2400" dirty="0"/>
              <a:t>ROC</a:t>
            </a:r>
            <a:r>
              <a:rPr lang="he-IL" sz="2400" dirty="0"/>
              <a:t> </a:t>
            </a:r>
            <a:endParaRPr lang="en-IL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8CBCC2-8807-5FDE-A750-A189A241BAFB}"/>
              </a:ext>
            </a:extLst>
          </p:cNvPr>
          <p:cNvSpPr txBox="1"/>
          <p:nvPr/>
        </p:nvSpPr>
        <p:spPr>
          <a:xfrm>
            <a:off x="5488230" y="1044700"/>
            <a:ext cx="3114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/>
              <a:t>שטח מתחת לעקומת מתקרב ל-1 מצביע על מודל חיזוי טוב</a:t>
            </a:r>
            <a:endParaRPr lang="en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8E95DC-DDBE-E57D-B35F-ECA495BAC016}"/>
              </a:ext>
            </a:extLst>
          </p:cNvPr>
          <p:cNvSpPr txBox="1"/>
          <p:nvPr/>
        </p:nvSpPr>
        <p:spPr>
          <a:xfrm>
            <a:off x="233049" y="1183199"/>
            <a:ext cx="184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Confusion Matrix</a:t>
            </a:r>
            <a:endParaRPr lang="en-I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096A8A-901E-971C-E8C5-AA8367EBFD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79965" r="31630" b="6517"/>
          <a:stretch/>
        </p:blipFill>
        <p:spPr>
          <a:xfrm>
            <a:off x="233049" y="1808225"/>
            <a:ext cx="3970329" cy="8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804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F8839AE5-130F-4A55-AC2B-B42AFFCFD7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9" t="4348" r="4431"/>
          <a:stretch/>
        </p:blipFill>
        <p:spPr>
          <a:xfrm>
            <a:off x="2475854" y="968390"/>
            <a:ext cx="6524591" cy="35885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316436-BC9C-C047-2B28-9BF48D2878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49" t="65956" r="29930" b="17343"/>
          <a:stretch/>
        </p:blipFill>
        <p:spPr>
          <a:xfrm>
            <a:off x="143555" y="1197405"/>
            <a:ext cx="5497380" cy="13743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8DED51-966C-DDC7-ECEF-05BEEB973D4B}"/>
              </a:ext>
            </a:extLst>
          </p:cNvPr>
          <p:cNvSpPr txBox="1"/>
          <p:nvPr/>
        </p:nvSpPr>
        <p:spPr>
          <a:xfrm>
            <a:off x="907080" y="506725"/>
            <a:ext cx="1825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Decision tree</a:t>
            </a:r>
            <a:endParaRPr lang="en-IL" sz="2400" dirty="0"/>
          </a:p>
        </p:txBody>
      </p:sp>
    </p:spTree>
    <p:extLst>
      <p:ext uri="{BB962C8B-B14F-4D97-AF65-F5344CB8AC3E}">
        <p14:creationId xmlns:p14="http://schemas.microsoft.com/office/powerpoint/2010/main" val="4209432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3A444A3-DB25-8DA0-DD8C-FDA68BAE8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785" y="386768"/>
            <a:ext cx="6566315" cy="57264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Cross - Validation Analysis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51C5D738-2BCF-C5A1-D1FF-F691C67F85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762" y="1006524"/>
            <a:ext cx="5129817" cy="37502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250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94DDF922-EA7D-66C7-C956-89E68AC124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383" y="739290"/>
            <a:ext cx="7499627" cy="3939355"/>
          </a:xfrm>
          <a:prstGeom prst="rect">
            <a:avLst/>
          </a:prstGeom>
          <a:noFill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CFBC1B4-9994-BAD6-F221-4491366CD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65" y="464855"/>
            <a:ext cx="6566315" cy="572644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Plotting Regression Tree – 6 node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00A1A5-B105-68F0-2AD9-0C38F637C6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689" r="68370" b="6703"/>
          <a:stretch/>
        </p:blipFill>
        <p:spPr>
          <a:xfrm>
            <a:off x="143555" y="1350110"/>
            <a:ext cx="6941388" cy="167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56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1009B09-A449-426E-E53F-6C963F3FA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76" y="433880"/>
            <a:ext cx="6719020" cy="916230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1"/>
                </a:solidFill>
              </a:rPr>
              <a:t>Optimal number of trees in random forest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E0019F46-401F-891A-AAA4-491FFA949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245" y="1018564"/>
            <a:ext cx="6049429" cy="39703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90034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AFD84-4995-8CA4-AF73-A850570F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75" y="586585"/>
            <a:ext cx="6566315" cy="57264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Rf - importance</a:t>
            </a:r>
            <a:endParaRPr lang="en-IL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97E073-3E6C-16FE-063E-F5C6EE8037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938" r="55010" b="8436"/>
          <a:stretch/>
        </p:blipFill>
        <p:spPr>
          <a:xfrm>
            <a:off x="216258" y="1655520"/>
            <a:ext cx="6856475" cy="3054100"/>
          </a:xfrm>
          <a:prstGeom prst="rect">
            <a:avLst/>
          </a:prstGeom>
        </p:spPr>
      </p:pic>
      <p:pic>
        <p:nvPicPr>
          <p:cNvPr id="5" name="Content Placeholder 4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EE8F4630-5C6E-EB95-23A6-0C7515AE8A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496" y="734377"/>
            <a:ext cx="5358904" cy="3517128"/>
          </a:xfrm>
        </p:spPr>
      </p:pic>
    </p:spTree>
    <p:extLst>
      <p:ext uri="{BB962C8B-B14F-4D97-AF65-F5344CB8AC3E}">
        <p14:creationId xmlns:p14="http://schemas.microsoft.com/office/powerpoint/2010/main" val="2777337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תכולת המצגת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>
              <a:buFont typeface="+mj-lt"/>
              <a:buAutoNum type="arabicPeriod"/>
            </a:pPr>
            <a:r>
              <a:rPr lang="he-IL" dirty="0">
                <a:latin typeface="Inter"/>
              </a:rPr>
              <a:t>הצגת הנתונים</a:t>
            </a:r>
            <a:endParaRPr lang="en-GB" b="0" i="0" dirty="0">
              <a:effectLst/>
              <a:latin typeface="Inter"/>
            </a:endParaRPr>
          </a:p>
          <a:p>
            <a:pPr algn="r" rtl="1">
              <a:buFont typeface="+mj-lt"/>
              <a:buAutoNum type="arabicPeriod"/>
            </a:pPr>
            <a:r>
              <a:rPr lang="he-IL" b="0" i="0" dirty="0">
                <a:effectLst/>
                <a:latin typeface="Inter"/>
              </a:rPr>
              <a:t>ניקוי הנתונים</a:t>
            </a:r>
            <a:endParaRPr lang="en-GB" b="0" i="0" dirty="0">
              <a:effectLst/>
              <a:latin typeface="Inter"/>
            </a:endParaRPr>
          </a:p>
          <a:p>
            <a:pPr algn="r" rtl="1">
              <a:buFont typeface="+mj-lt"/>
              <a:buAutoNum type="arabicPeriod"/>
            </a:pPr>
            <a:r>
              <a:rPr lang="he-IL" b="0" i="0" dirty="0">
                <a:effectLst/>
                <a:latin typeface="Inter"/>
              </a:rPr>
              <a:t>רגרסיה לוגיסטית</a:t>
            </a:r>
            <a:endParaRPr lang="en-GB" b="0" i="0" dirty="0">
              <a:effectLst/>
              <a:latin typeface="Inter"/>
            </a:endParaRPr>
          </a:p>
          <a:p>
            <a:pPr algn="r" rtl="1">
              <a:buFont typeface="+mj-lt"/>
              <a:buAutoNum type="arabicPeriod"/>
            </a:pPr>
            <a:r>
              <a:rPr lang="he-IL" b="0" i="0" dirty="0">
                <a:effectLst/>
                <a:latin typeface="Inter"/>
              </a:rPr>
              <a:t>עצי החלטה</a:t>
            </a:r>
            <a:endParaRPr lang="en-GB" b="0" i="0" dirty="0">
              <a:effectLst/>
              <a:latin typeface="Inter"/>
            </a:endParaRPr>
          </a:p>
          <a:p>
            <a:pPr algn="r" rtl="1">
              <a:buFont typeface="+mj-lt"/>
              <a:buAutoNum type="arabicPeriod"/>
            </a:pPr>
            <a:r>
              <a:rPr lang="he-IL" b="0" i="0" dirty="0">
                <a:effectLst/>
                <a:latin typeface="Inter"/>
              </a:rPr>
              <a:t>יערות</a:t>
            </a:r>
            <a:endParaRPr lang="en-GB" b="0" i="0" dirty="0">
              <a:effectLst/>
              <a:latin typeface="Inter"/>
            </a:endParaRPr>
          </a:p>
          <a:p>
            <a:pPr algn="r" rtl="1">
              <a:buFont typeface="+mj-lt"/>
              <a:buAutoNum type="arabicPeriod"/>
            </a:pPr>
            <a:r>
              <a:rPr lang="he-IL" b="0" i="0" dirty="0">
                <a:effectLst/>
                <a:latin typeface="Inter"/>
              </a:rPr>
              <a:t>מסקנות</a:t>
            </a:r>
            <a:endParaRPr lang="en-GB" b="0" i="0" dirty="0">
              <a:effectLst/>
              <a:latin typeface="Inter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05C0A-8068-9ABA-1951-396B7B140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 rtl="1"/>
            <a:r>
              <a:rPr lang="he-IL" dirty="0">
                <a:solidFill>
                  <a:schemeClr val="tx1"/>
                </a:solidFill>
              </a:rPr>
              <a:t>מסקנות</a:t>
            </a:r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F5568-398C-A821-26C5-83F94B76C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he-IL" b="0" i="0" dirty="0">
                <a:effectLst/>
                <a:latin typeface="Inter"/>
              </a:rPr>
              <a:t>מודל רגרסיה </a:t>
            </a:r>
            <a:r>
              <a:rPr lang="he-IL" dirty="0">
                <a:latin typeface="Inter"/>
              </a:rPr>
              <a:t>לוגיסטית</a:t>
            </a:r>
            <a:endParaRPr lang="en-US" b="0" i="0" dirty="0">
              <a:effectLst/>
              <a:latin typeface="Inter"/>
            </a:endParaRPr>
          </a:p>
          <a:p>
            <a:pPr algn="r" rtl="1"/>
            <a:r>
              <a:rPr lang="he-IL" b="0" i="0" dirty="0">
                <a:effectLst/>
                <a:latin typeface="Inter"/>
              </a:rPr>
              <a:t>חזה מדויק כ-82% על פי מטריצת בלבול.</a:t>
            </a:r>
          </a:p>
          <a:p>
            <a:pPr algn="r" rtl="1"/>
            <a:r>
              <a:rPr lang="he-IL" dirty="0">
                <a:latin typeface="Inter"/>
              </a:rPr>
              <a:t>קיבלנו בעקומת </a:t>
            </a:r>
            <a:r>
              <a:rPr lang="en-US" dirty="0">
                <a:latin typeface="Inter"/>
              </a:rPr>
              <a:t>ROC</a:t>
            </a:r>
            <a:r>
              <a:rPr lang="he-IL" dirty="0">
                <a:latin typeface="Inter"/>
              </a:rPr>
              <a:t> 0.85</a:t>
            </a:r>
            <a:r>
              <a:rPr lang="he-IL" b="0" i="0" dirty="0">
                <a:effectLst/>
                <a:latin typeface="Inter"/>
              </a:rPr>
              <a:t> זה לא יהיה הדגם הטוב ביותר, אבל הוא בעל ערך גבוה למדי.</a:t>
            </a:r>
          </a:p>
          <a:p>
            <a:pPr algn="r" rtl="1"/>
            <a:endParaRPr lang="he-IL" sz="1600" dirty="0">
              <a:latin typeface="Inter"/>
            </a:endParaRPr>
          </a:p>
          <a:p>
            <a:pPr algn="r" rtl="1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21847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1424" y="281175"/>
            <a:ext cx="6413616" cy="763525"/>
          </a:xfrm>
        </p:spPr>
        <p:txBody>
          <a:bodyPr>
            <a:normAutofit/>
          </a:bodyPr>
          <a:lstStyle/>
          <a:p>
            <a:pPr algn="r" rtl="1">
              <a:buFont typeface="+mj-lt"/>
              <a:buAutoNum type="arabicPeriod"/>
            </a:pPr>
            <a:r>
              <a:rPr lang="he-IL" dirty="0">
                <a:latin typeface="Inter"/>
              </a:rPr>
              <a:t>הצגת הנתונים</a:t>
            </a:r>
            <a:endParaRPr lang="en-GB" b="0" i="0" dirty="0">
              <a:effectLst/>
              <a:latin typeface="Inter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59785" y="1197405"/>
            <a:ext cx="7635255" cy="3817625"/>
          </a:xfrm>
        </p:spPr>
        <p:txBody>
          <a:bodyPr>
            <a:normAutofit/>
          </a:bodyPr>
          <a:lstStyle/>
          <a:p>
            <a:pPr algn="r" rtl="1"/>
            <a:r>
              <a:rPr lang="en-US" sz="1800" dirty="0"/>
              <a:t>Typical Angina</a:t>
            </a:r>
            <a:r>
              <a:rPr lang="he-IL" sz="1800" dirty="0"/>
              <a:t> - מוגדרת ככאב תת חזה בחזה הנגרם על ידי מאמץ פיזי או מתח רגשי ומוקל עם מנוחה או ניטרוגליצרין.</a:t>
            </a:r>
          </a:p>
          <a:p>
            <a:pPr algn="r" rtl="1"/>
            <a:r>
              <a:rPr lang="en-US" sz="1800" dirty="0"/>
              <a:t>ATA</a:t>
            </a:r>
            <a:r>
              <a:rPr lang="he-IL" sz="1800" dirty="0"/>
              <a:t> - כאבי חזה לא טיפוסיים חלים כאשר קיימים 2 מתוך 3 קריטריונים של אנגינה קלאסית.</a:t>
            </a:r>
          </a:p>
          <a:p>
            <a:pPr algn="r" rtl="1"/>
            <a:r>
              <a:rPr lang="en-US" sz="1800" dirty="0"/>
              <a:t>Non-Angina Pain </a:t>
            </a:r>
            <a:r>
              <a:rPr lang="he-IL" sz="1800" dirty="0"/>
              <a:t> - מונח המשמש לתיאור כאבי חזה הדומים לכאבי לב בחולים שאינם סובלים ממחלת לב. </a:t>
            </a:r>
            <a:endParaRPr lang="en-US" sz="1800" dirty="0"/>
          </a:p>
          <a:p>
            <a:pPr algn="r" rtl="1"/>
            <a:r>
              <a:rPr lang="en-US" sz="1800" dirty="0"/>
              <a:t>ASY</a:t>
            </a:r>
            <a:r>
              <a:rPr lang="he-IL" sz="1800" dirty="0"/>
              <a:t> - אסימפטומטי הם שקטים כי הם מתרחשים ללא סימפטומים של התקף לב קלאסי, כגון כאבים ולחץ קיצוניים בחזה, דקירות בזרוע, בצוואר או בלסת, קוצר נשימה פתאומי, הזעה וסחרחורת.</a:t>
            </a:r>
          </a:p>
          <a:p>
            <a:pPr algn="r" rtl="1"/>
            <a:r>
              <a:rPr lang="en-US" sz="1800" dirty="0"/>
              <a:t>Fasting Blood Sugar</a:t>
            </a:r>
            <a:r>
              <a:rPr lang="he-IL" sz="1800" dirty="0"/>
              <a:t> - רמת סוכר בדם לאחר צום במשך לילה.</a:t>
            </a:r>
          </a:p>
          <a:p>
            <a:pPr algn="r" rtl="1"/>
            <a:r>
              <a:rPr lang="en-US" sz="1800" dirty="0"/>
              <a:t>Resting BP</a:t>
            </a:r>
            <a:r>
              <a:rPr lang="he-IL" sz="1800" dirty="0"/>
              <a:t> - לחץ דם הנמדד כאשר הגוף נמצא במצב מנוחה. </a:t>
            </a:r>
          </a:p>
          <a:p>
            <a:pPr algn="r" rt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 הפרדת מסבירים נומרי - קטגוריאלי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Factor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36879" y="2091928"/>
            <a:ext cx="4187826" cy="241179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Sex </a:t>
            </a:r>
          </a:p>
          <a:p>
            <a:pPr marL="0" indent="0">
              <a:buNone/>
            </a:pPr>
            <a:r>
              <a:rPr lang="en-US" dirty="0" err="1"/>
              <a:t>ChestPainType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err="1"/>
              <a:t>FastingBS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err="1"/>
              <a:t>RestingECG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err="1"/>
              <a:t>ExerciseAngina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err="1"/>
              <a:t>ST_Slope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563764" y="1502815"/>
            <a:ext cx="4041775" cy="479822"/>
          </a:xfrm>
        </p:spPr>
        <p:txBody>
          <a:bodyPr/>
          <a:lstStyle/>
          <a:p>
            <a:r>
              <a:rPr lang="en-US" dirty="0"/>
              <a:t>Numeric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572000" y="2089085"/>
            <a:ext cx="4041775" cy="241179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Age</a:t>
            </a:r>
          </a:p>
          <a:p>
            <a:pPr marL="0" indent="0">
              <a:buNone/>
            </a:pPr>
            <a:r>
              <a:rPr lang="en-US" dirty="0" err="1"/>
              <a:t>RestingBP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Cholesterol</a:t>
            </a:r>
          </a:p>
          <a:p>
            <a:pPr marL="0" indent="0">
              <a:buNone/>
            </a:pPr>
            <a:r>
              <a:rPr lang="en-US" dirty="0" err="1"/>
              <a:t>MaxHR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Oldpeak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websites\free-power-point-templates\2012\logo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93596402-0568-ECE7-C476-EF5200F43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0110"/>
            <a:ext cx="9144000" cy="333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538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71686725-24E9-03C2-5845-3018B0C01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0110"/>
            <a:ext cx="9144000" cy="333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90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8912C6D5-8FFC-2597-B68C-4D60F4DBD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55" y="1044700"/>
            <a:ext cx="5435343" cy="1985165"/>
          </a:xfrm>
          <a:prstGeom prst="rect">
            <a:avLst/>
          </a:prstGeom>
        </p:spPr>
      </p:pic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6A4BC24C-4B02-AFC8-8D9C-927F50FD6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60" y="3029865"/>
            <a:ext cx="5222532" cy="1907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BF73E0-25A6-B4D3-896A-10D6FE6E6D63}"/>
              </a:ext>
            </a:extLst>
          </p:cNvPr>
          <p:cNvSpPr txBox="1"/>
          <p:nvPr/>
        </p:nvSpPr>
        <p:spPr>
          <a:xfrm>
            <a:off x="5622168" y="1733173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/>
              <a:t>לפני</a:t>
            </a:r>
            <a:endParaRPr lang="en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B4423E-7A55-DE1F-996B-367C6232B27E}"/>
              </a:ext>
            </a:extLst>
          </p:cNvPr>
          <p:cNvSpPr txBox="1"/>
          <p:nvPr/>
        </p:nvSpPr>
        <p:spPr>
          <a:xfrm>
            <a:off x="5578897" y="3773246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/>
              <a:t>אחרי</a:t>
            </a:r>
            <a:endParaRPr lang="en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6CD61-CDA7-88D0-9182-68236E731398}"/>
              </a:ext>
            </a:extLst>
          </p:cNvPr>
          <p:cNvSpPr txBox="1"/>
          <p:nvPr/>
        </p:nvSpPr>
        <p:spPr>
          <a:xfrm>
            <a:off x="6016936" y="2620522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/>
              <a:t>הושמטו ערכים קטנים/שווים ל- 0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076667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105F9998-2647-8BE7-BAF0-7E37984DA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7405"/>
            <a:ext cx="9144000" cy="333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61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5ABF9864-D1FA-E87D-5E7D-2E9B1671F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1" y="926258"/>
            <a:ext cx="5650084" cy="2063596"/>
          </a:xfrm>
          <a:prstGeom prst="rect">
            <a:avLst/>
          </a:prstGeom>
        </p:spPr>
      </p:pic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19D0A523-00EF-0D52-A7AD-361613845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55" y="2994358"/>
            <a:ext cx="5435342" cy="19851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040E37-01E8-3F69-A06B-A57A14663586}"/>
              </a:ext>
            </a:extLst>
          </p:cNvPr>
          <p:cNvSpPr txBox="1"/>
          <p:nvPr/>
        </p:nvSpPr>
        <p:spPr>
          <a:xfrm>
            <a:off x="5622168" y="1733173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/>
              <a:t>לפני</a:t>
            </a:r>
            <a:endParaRPr lang="en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B5271F-43AD-CB5C-A250-1AB7F4064415}"/>
              </a:ext>
            </a:extLst>
          </p:cNvPr>
          <p:cNvSpPr txBox="1"/>
          <p:nvPr/>
        </p:nvSpPr>
        <p:spPr>
          <a:xfrm>
            <a:off x="5578897" y="3773246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/>
              <a:t>אחרי</a:t>
            </a:r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0FB632-B44C-404A-77D2-3BB7A603156F}"/>
              </a:ext>
            </a:extLst>
          </p:cNvPr>
          <p:cNvSpPr txBox="1"/>
          <p:nvPr/>
        </p:nvSpPr>
        <p:spPr>
          <a:xfrm>
            <a:off x="6016936" y="2620522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/>
              <a:t>הושמטו ערכים קטנים/שווים ל- 0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359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5854</TotalTime>
  <Words>280</Words>
  <Application>Microsoft Office PowerPoint</Application>
  <PresentationFormat>On-screen Show (16:9)</PresentationFormat>
  <Paragraphs>54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Inter</vt:lpstr>
      <vt:lpstr>Office Theme</vt:lpstr>
      <vt:lpstr>חיזוי התקף לב ב -R</vt:lpstr>
      <vt:lpstr>תכולת המצגת</vt:lpstr>
      <vt:lpstr>הצגת הנתונים</vt:lpstr>
      <vt:lpstr> הפרדת מסבירים נומרי - קטגוריאלי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Cross - Validation Analysis</vt:lpstr>
      <vt:lpstr>Plotting Regression Tree – 6 node</vt:lpstr>
      <vt:lpstr>Optimal number of trees in random forest</vt:lpstr>
      <vt:lpstr>Rf - importance</vt:lpstr>
      <vt:lpstr>מסקנות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Igor Igor</cp:lastModifiedBy>
  <cp:revision>183</cp:revision>
  <dcterms:created xsi:type="dcterms:W3CDTF">2013-08-21T19:17:07Z</dcterms:created>
  <dcterms:modified xsi:type="dcterms:W3CDTF">2022-05-09T14:23:06Z</dcterms:modified>
</cp:coreProperties>
</file>